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57" r:id="rId3"/>
    <p:sldId id="258" r:id="rId4"/>
    <p:sldId id="265" r:id="rId5"/>
    <p:sldId id="269" r:id="rId6"/>
    <p:sldId id="270" r:id="rId7"/>
    <p:sldId id="271" r:id="rId8"/>
    <p:sldId id="272" r:id="rId9"/>
    <p:sldId id="273" r:id="rId10"/>
    <p:sldId id="259" r:id="rId11"/>
    <p:sldId id="260" r:id="rId12"/>
    <p:sldId id="267" r:id="rId13"/>
    <p:sldId id="261" r:id="rId14"/>
    <p:sldId id="262" r:id="rId15"/>
    <p:sldId id="268" r:id="rId16"/>
    <p:sldId id="263" r:id="rId17"/>
    <p:sldId id="264" r:id="rId18"/>
    <p:sldId id="26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122EB6E-A56A-40E7-A589-744F397680A2}" type="datetimeFigureOut">
              <a:rPr lang="en-US" smtClean="0"/>
              <a:t>2/4/2016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2BC6019-EBD2-4CB7-AFBC-FEB37DA4A7D7}" type="slidenum">
              <a:rPr lang="en-US" smtClean="0"/>
              <a:t>‹#›</a:t>
            </a:fld>
            <a:endParaRPr lang="en-US"/>
          </a:p>
        </p:txBody>
      </p:sp>
    </p:spTree>
    <p:extLst>
      <p:ext uri="{BB962C8B-B14F-4D97-AF65-F5344CB8AC3E}">
        <p14:creationId xmlns:p14="http://schemas.microsoft.com/office/powerpoint/2010/main" val="3229762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14F4E3-757F-4FF5-980B-2586557ABF8C}" type="datetimeFigureOut">
              <a:rPr lang="en-US" smtClean="0"/>
              <a:t>2/4/2016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436FD1-55DF-49C3-9B73-2F888CEBA61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14F4E3-757F-4FF5-980B-2586557ABF8C}"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36FD1-55DF-49C3-9B73-2F888CEBA6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14F4E3-757F-4FF5-980B-2586557ABF8C}"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36FD1-55DF-49C3-9B73-2F888CEBA6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14F4E3-757F-4FF5-980B-2586557ABF8C}"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36FD1-55DF-49C3-9B73-2F888CEBA6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14F4E3-757F-4FF5-980B-2586557ABF8C}"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36FD1-55DF-49C3-9B73-2F888CEBA61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14F4E3-757F-4FF5-980B-2586557ABF8C}"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36FD1-55DF-49C3-9B73-2F888CEBA6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14F4E3-757F-4FF5-980B-2586557ABF8C}" type="datetimeFigureOut">
              <a:rPr lang="en-US" smtClean="0"/>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36FD1-55DF-49C3-9B73-2F888CEBA6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14F4E3-757F-4FF5-980B-2586557ABF8C}"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36FD1-55DF-49C3-9B73-2F888CEBA6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4F4E3-757F-4FF5-980B-2586557ABF8C}" type="datetimeFigureOut">
              <a:rPr lang="en-US" smtClean="0"/>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36FD1-55DF-49C3-9B73-2F888CEBA6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14F4E3-757F-4FF5-980B-2586557ABF8C}"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36FD1-55DF-49C3-9B73-2F888CEBA6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14F4E3-757F-4FF5-980B-2586557ABF8C}"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436FD1-55DF-49C3-9B73-2F888CEBA61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14F4E3-757F-4FF5-980B-2586557ABF8C}" type="datetimeFigureOut">
              <a:rPr lang="en-US" smtClean="0"/>
              <a:t>2/4/2016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436FD1-55DF-49C3-9B73-2F888CEBA61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Procreation and Contraception</a:t>
            </a:r>
            <a:endParaRPr lang="en-US" dirty="0"/>
          </a:p>
        </p:txBody>
      </p:sp>
      <p:sp>
        <p:nvSpPr>
          <p:cNvPr id="3" name="Subtitle 2"/>
          <p:cNvSpPr>
            <a:spLocks noGrp="1"/>
          </p:cNvSpPr>
          <p:nvPr>
            <p:ph type="subTitle" idx="1"/>
          </p:nvPr>
        </p:nvSpPr>
        <p:spPr/>
        <p:txBody>
          <a:bodyPr/>
          <a:lstStyle/>
          <a:p>
            <a:r>
              <a:rPr lang="en-US" dirty="0" smtClean="0"/>
              <a:t>Part 2 </a:t>
            </a:r>
            <a:endParaRPr lang="en-US" dirty="0"/>
          </a:p>
        </p:txBody>
      </p:sp>
    </p:spTree>
    <p:extLst>
      <p:ext uri="{BB962C8B-B14F-4D97-AF65-F5344CB8AC3E}">
        <p14:creationId xmlns:p14="http://schemas.microsoft.com/office/powerpoint/2010/main" val="1196839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Commentary on Hollinger</a:t>
            </a:r>
            <a:endParaRPr lang="en-US" dirty="0"/>
          </a:p>
        </p:txBody>
      </p:sp>
      <p:sp>
        <p:nvSpPr>
          <p:cNvPr id="3" name="Content Placeholder 2"/>
          <p:cNvSpPr>
            <a:spLocks noGrp="1"/>
          </p:cNvSpPr>
          <p:nvPr>
            <p:ph idx="1"/>
          </p:nvPr>
        </p:nvSpPr>
        <p:spPr/>
        <p:txBody>
          <a:bodyPr/>
          <a:lstStyle/>
          <a:p>
            <a:endParaRPr lang="en-US" dirty="0" smtClean="0"/>
          </a:p>
          <a:p>
            <a:r>
              <a:rPr lang="en-US" dirty="0" smtClean="0"/>
              <a:t>Protestant theological/ethical rationale?</a:t>
            </a:r>
          </a:p>
          <a:p>
            <a:pPr marL="0" indent="0">
              <a:buNone/>
            </a:pPr>
            <a:endParaRPr lang="en-US" dirty="0"/>
          </a:p>
          <a:p>
            <a:r>
              <a:rPr lang="en-US" dirty="0" smtClean="0"/>
              <a:t>On Augustine vs. Aquinas</a:t>
            </a:r>
          </a:p>
          <a:p>
            <a:pPr lvl="1"/>
            <a:r>
              <a:rPr lang="en-US" dirty="0" smtClean="0"/>
              <a:t>Aquinas’ three ends: procreation, unity, and pleasure</a:t>
            </a:r>
          </a:p>
          <a:p>
            <a:pPr lvl="1"/>
            <a:endParaRPr lang="en-US" dirty="0"/>
          </a:p>
          <a:p>
            <a:endParaRPr lang="en-US" dirty="0"/>
          </a:p>
        </p:txBody>
      </p:sp>
    </p:spTree>
    <p:extLst>
      <p:ext uri="{BB962C8B-B14F-4D97-AF65-F5344CB8AC3E}">
        <p14:creationId xmlns:p14="http://schemas.microsoft.com/office/powerpoint/2010/main" val="180852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 1: Stewardship of ‘nature’ </a:t>
            </a:r>
            <a:endParaRPr lang="en-US" dirty="0"/>
          </a:p>
        </p:txBody>
      </p:sp>
      <p:sp>
        <p:nvSpPr>
          <p:cNvPr id="3" name="Content Placeholder 2"/>
          <p:cNvSpPr>
            <a:spLocks noGrp="1"/>
          </p:cNvSpPr>
          <p:nvPr>
            <p:ph idx="1"/>
          </p:nvPr>
        </p:nvSpPr>
        <p:spPr/>
        <p:txBody>
          <a:bodyPr/>
          <a:lstStyle/>
          <a:p>
            <a:endParaRPr lang="en-US" dirty="0" smtClean="0"/>
          </a:p>
          <a:p>
            <a:r>
              <a:rPr lang="en-US" dirty="0" smtClean="0"/>
              <a:t>Human stewardship involves intervention into ‘nature’</a:t>
            </a:r>
          </a:p>
          <a:p>
            <a:r>
              <a:rPr lang="en-US" dirty="0" smtClean="0"/>
              <a:t>‘Nature’ includes bodies and their procreative functions</a:t>
            </a:r>
          </a:p>
          <a:p>
            <a:r>
              <a:rPr lang="en-US" dirty="0" smtClean="0"/>
              <a:t>Therefore, human stewardship includes the possibility of contraception</a:t>
            </a:r>
            <a:endParaRPr lang="en-US" dirty="0"/>
          </a:p>
        </p:txBody>
      </p:sp>
    </p:spTree>
    <p:extLst>
      <p:ext uri="{BB962C8B-B14F-4D97-AF65-F5344CB8AC3E}">
        <p14:creationId xmlns:p14="http://schemas.microsoft.com/office/powerpoint/2010/main" val="129134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Stewardship of nature </a:t>
            </a:r>
            <a:endParaRPr lang="en-US" dirty="0"/>
          </a:p>
        </p:txBody>
      </p:sp>
      <p:sp>
        <p:nvSpPr>
          <p:cNvPr id="3" name="Content Placeholder 2"/>
          <p:cNvSpPr>
            <a:spLocks noGrp="1"/>
          </p:cNvSpPr>
          <p:nvPr>
            <p:ph idx="1"/>
          </p:nvPr>
        </p:nvSpPr>
        <p:spPr/>
        <p:txBody>
          <a:bodyPr>
            <a:normAutofit lnSpcReduction="10000"/>
          </a:bodyPr>
          <a:lstStyle/>
          <a:p>
            <a:r>
              <a:rPr lang="en-US" dirty="0" smtClean="0"/>
              <a:t>“In </a:t>
            </a:r>
            <a:r>
              <a:rPr lang="en-US" dirty="0"/>
              <a:t>creating the world God gave man the power and the duty to form the world in spirit and freedom and, through his creative capacity, to actuate his own personal nature…The story of God and of man, therefore, should be seen as a shared work. And it should be seen that man’s tremendous progress in control of matter by technical means, and the universal and total ‘intercommunication’ that he has achieved, correspond </a:t>
            </a:r>
            <a:r>
              <a:rPr lang="en-US" i="1" dirty="0"/>
              <a:t>perfectly </a:t>
            </a:r>
            <a:r>
              <a:rPr lang="en-US" dirty="0"/>
              <a:t>to the divine </a:t>
            </a:r>
            <a:r>
              <a:rPr lang="en-US" dirty="0" smtClean="0"/>
              <a:t>decrees.”</a:t>
            </a:r>
          </a:p>
          <a:p>
            <a:pPr marL="0" indent="0">
              <a:buNone/>
            </a:pPr>
            <a:r>
              <a:rPr lang="en-US" dirty="0"/>
              <a:t>	</a:t>
            </a:r>
            <a:r>
              <a:rPr lang="en-US" dirty="0" smtClean="0"/>
              <a:t>-Majority Papal Commission Report, in </a:t>
            </a:r>
            <a:r>
              <a:rPr lang="en-US" i="1" dirty="0" smtClean="0"/>
              <a:t>The Catholic Case for Contraception (</a:t>
            </a:r>
            <a:r>
              <a:rPr lang="en-US" dirty="0" smtClean="0"/>
              <a:t>Macmillan, 1969), 150.</a:t>
            </a:r>
            <a:endParaRPr lang="en-US" dirty="0"/>
          </a:p>
        </p:txBody>
      </p:sp>
    </p:spTree>
    <p:extLst>
      <p:ext uri="{BB962C8B-B14F-4D97-AF65-F5344CB8AC3E}">
        <p14:creationId xmlns:p14="http://schemas.microsoft.com/office/powerpoint/2010/main" val="316838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Stewardship </a:t>
            </a:r>
            <a:endParaRPr lang="en-US" dirty="0"/>
          </a:p>
        </p:txBody>
      </p:sp>
      <p:sp>
        <p:nvSpPr>
          <p:cNvPr id="3" name="Content Placeholder 2"/>
          <p:cNvSpPr>
            <a:spLocks noGrp="1"/>
          </p:cNvSpPr>
          <p:nvPr>
            <p:ph idx="1"/>
          </p:nvPr>
        </p:nvSpPr>
        <p:spPr/>
        <p:txBody>
          <a:bodyPr>
            <a:normAutofit lnSpcReduction="10000"/>
          </a:bodyPr>
          <a:lstStyle/>
          <a:p>
            <a:r>
              <a:rPr lang="en-US" dirty="0" smtClean="0"/>
              <a:t>Human stewardship entails intervening in some things and not others. </a:t>
            </a:r>
            <a:endParaRPr lang="en-US" dirty="0" smtClean="0"/>
          </a:p>
          <a:p>
            <a:pPr marL="0" indent="0">
              <a:buNone/>
            </a:pPr>
            <a:endParaRPr lang="en-US" dirty="0"/>
          </a:p>
          <a:p>
            <a:r>
              <a:rPr lang="en-US" dirty="0"/>
              <a:t>Male-female distinction is </a:t>
            </a:r>
            <a:r>
              <a:rPr lang="en-US" dirty="0" smtClean="0"/>
              <a:t>not a permissible area of intervention. </a:t>
            </a:r>
            <a:endParaRPr lang="en-US" dirty="0"/>
          </a:p>
          <a:p>
            <a:r>
              <a:rPr lang="en-US" dirty="0"/>
              <a:t>Humanity’s distinct species is not. </a:t>
            </a:r>
          </a:p>
          <a:p>
            <a:r>
              <a:rPr lang="en-US" dirty="0"/>
              <a:t>Procreation is not.  </a:t>
            </a:r>
          </a:p>
          <a:p>
            <a:r>
              <a:rPr lang="en-US" dirty="0" smtClean="0"/>
              <a:t>Contraception </a:t>
            </a:r>
            <a:r>
              <a:rPr lang="en-US" u="sng" dirty="0" smtClean="0"/>
              <a:t>is</a:t>
            </a:r>
            <a:r>
              <a:rPr lang="en-US" dirty="0" smtClean="0"/>
              <a:t> a permissible area of intervention, so long as the “procreative context of sexual relations” is maintained.</a:t>
            </a:r>
          </a:p>
        </p:txBody>
      </p:sp>
    </p:spTree>
    <p:extLst>
      <p:ext uri="{BB962C8B-B14F-4D97-AF65-F5344CB8AC3E}">
        <p14:creationId xmlns:p14="http://schemas.microsoft.com/office/powerpoint/2010/main" val="115597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a:t>
            </a:r>
            <a:endParaRPr lang="en-US" dirty="0"/>
          </a:p>
        </p:txBody>
      </p:sp>
      <p:sp>
        <p:nvSpPr>
          <p:cNvPr id="3" name="Content Placeholder 2"/>
          <p:cNvSpPr>
            <a:spLocks noGrp="1"/>
          </p:cNvSpPr>
          <p:nvPr>
            <p:ph idx="1"/>
          </p:nvPr>
        </p:nvSpPr>
        <p:spPr>
          <a:xfrm>
            <a:off x="457200" y="1935480"/>
            <a:ext cx="8229600" cy="4846320"/>
          </a:xfrm>
        </p:spPr>
        <p:txBody>
          <a:bodyPr>
            <a:normAutofit lnSpcReduction="10000"/>
          </a:bodyPr>
          <a:lstStyle/>
          <a:p>
            <a:r>
              <a:rPr lang="en-US" dirty="0" smtClean="0"/>
              <a:t>“The natural cycle suggests that we are not at the mercy of nature alone in stewarding procreation” (694). </a:t>
            </a:r>
          </a:p>
          <a:p>
            <a:r>
              <a:rPr lang="en-US" dirty="0" smtClean="0"/>
              <a:t>Because sex </a:t>
            </a:r>
            <a:r>
              <a:rPr lang="en-US" i="1" dirty="0" smtClean="0"/>
              <a:t>sometimes </a:t>
            </a:r>
            <a:r>
              <a:rPr lang="en-US" dirty="0" smtClean="0"/>
              <a:t>does not result in children, we have the right to intervene to insure that it </a:t>
            </a:r>
            <a:r>
              <a:rPr lang="en-US" i="1" dirty="0" smtClean="0"/>
              <a:t>does not </a:t>
            </a:r>
            <a:r>
              <a:rPr lang="en-US" dirty="0" smtClean="0"/>
              <a:t>result in children. </a:t>
            </a:r>
          </a:p>
          <a:p>
            <a:r>
              <a:rPr lang="en-US" dirty="0" smtClean="0"/>
              <a:t>Analogy: male-female distinction? Genetic modification? People dying? </a:t>
            </a:r>
          </a:p>
          <a:p>
            <a:r>
              <a:rPr lang="en-US" dirty="0" smtClean="0"/>
              <a:t>Challenge: how does Hollinger distinguish between what is normative and shouldn’t be changed and what can be? What is good ‘medicine’ and what goes beyond proper limits? </a:t>
            </a:r>
            <a:endParaRPr lang="en-US" dirty="0"/>
          </a:p>
        </p:txBody>
      </p:sp>
    </p:spTree>
    <p:extLst>
      <p:ext uri="{BB962C8B-B14F-4D97-AF65-F5344CB8AC3E}">
        <p14:creationId xmlns:p14="http://schemas.microsoft.com/office/powerpoint/2010/main" val="345851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other issues</a:t>
            </a:r>
            <a:endParaRPr lang="en-US" dirty="0"/>
          </a:p>
        </p:txBody>
      </p:sp>
      <p:sp>
        <p:nvSpPr>
          <p:cNvPr id="3" name="Content Placeholder 2"/>
          <p:cNvSpPr>
            <a:spLocks noGrp="1"/>
          </p:cNvSpPr>
          <p:nvPr>
            <p:ph idx="1"/>
          </p:nvPr>
        </p:nvSpPr>
        <p:spPr/>
        <p:txBody>
          <a:bodyPr/>
          <a:lstStyle/>
          <a:p>
            <a:r>
              <a:rPr lang="en-US" dirty="0" smtClean="0"/>
              <a:t>Some couples are naturally infertile. </a:t>
            </a:r>
          </a:p>
          <a:p>
            <a:r>
              <a:rPr lang="en-US" dirty="0" smtClean="0"/>
              <a:t>Therefore, fertility </a:t>
            </a:r>
            <a:r>
              <a:rPr lang="en-US" dirty="0"/>
              <a:t>is </a:t>
            </a:r>
            <a:r>
              <a:rPr lang="en-US" i="1" dirty="0"/>
              <a:t>not </a:t>
            </a:r>
            <a:r>
              <a:rPr lang="en-US" dirty="0"/>
              <a:t>an essential component to the marriage relationship.  </a:t>
            </a:r>
          </a:p>
          <a:p>
            <a:endParaRPr lang="en-US" dirty="0"/>
          </a:p>
          <a:p>
            <a:r>
              <a:rPr lang="en-US" dirty="0" smtClean="0"/>
              <a:t>It follows: couples who are not naturally infertile can choose to not have children at all. </a:t>
            </a:r>
          </a:p>
          <a:p>
            <a:r>
              <a:rPr lang="en-US" dirty="0" smtClean="0"/>
              <a:t>Same-sex couples can be ‘married.’ </a:t>
            </a:r>
          </a:p>
          <a:p>
            <a:endParaRPr lang="en-US" dirty="0"/>
          </a:p>
        </p:txBody>
      </p:sp>
    </p:spTree>
    <p:extLst>
      <p:ext uri="{BB962C8B-B14F-4D97-AF65-F5344CB8AC3E}">
        <p14:creationId xmlns:p14="http://schemas.microsoft.com/office/powerpoint/2010/main" val="114927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2: Multiple ends</a:t>
            </a:r>
            <a:endParaRPr lang="en-US" dirty="0"/>
          </a:p>
        </p:txBody>
      </p:sp>
      <p:sp>
        <p:nvSpPr>
          <p:cNvPr id="3" name="Content Placeholder 2"/>
          <p:cNvSpPr>
            <a:spLocks noGrp="1"/>
          </p:cNvSpPr>
          <p:nvPr>
            <p:ph idx="1"/>
          </p:nvPr>
        </p:nvSpPr>
        <p:spPr/>
        <p:txBody>
          <a:bodyPr/>
          <a:lstStyle/>
          <a:p>
            <a:r>
              <a:rPr lang="en-US" dirty="0" smtClean="0"/>
              <a:t>Sex has multiple ends. </a:t>
            </a:r>
            <a:endParaRPr lang="en-US" dirty="0" smtClean="0"/>
          </a:p>
          <a:p>
            <a:endParaRPr lang="en-US" dirty="0" smtClean="0"/>
          </a:p>
          <a:p>
            <a:r>
              <a:rPr lang="en-US" dirty="0" smtClean="0"/>
              <a:t>Those ends must be present when you look at the relationship as a whole, but need not be present in each </a:t>
            </a:r>
            <a:r>
              <a:rPr lang="en-US" dirty="0" smtClean="0"/>
              <a:t>act</a:t>
            </a:r>
            <a:r>
              <a:rPr lang="en-US" dirty="0"/>
              <a:t> </a:t>
            </a:r>
            <a:r>
              <a:rPr lang="en-US" dirty="0" smtClean="0"/>
              <a:t>(Principle of totality) </a:t>
            </a:r>
            <a:endParaRPr lang="en-US" dirty="0" smtClean="0"/>
          </a:p>
          <a:p>
            <a:endParaRPr lang="en-US" dirty="0"/>
          </a:p>
          <a:p>
            <a:r>
              <a:rPr lang="en-US" dirty="0" smtClean="0"/>
              <a:t>Would Hollinger hold the same for the other ends? </a:t>
            </a:r>
          </a:p>
          <a:p>
            <a:endParaRPr lang="en-US" dirty="0"/>
          </a:p>
          <a:p>
            <a:r>
              <a:rPr lang="en-US" dirty="0" smtClean="0"/>
              <a:t>Confusion: essential vs. exclusive </a:t>
            </a:r>
            <a:endParaRPr lang="en-US" dirty="0"/>
          </a:p>
        </p:txBody>
      </p:sp>
    </p:spTree>
    <p:extLst>
      <p:ext uri="{BB962C8B-B14F-4D97-AF65-F5344CB8AC3E}">
        <p14:creationId xmlns:p14="http://schemas.microsoft.com/office/powerpoint/2010/main" val="81498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t>
            </a:r>
            <a:endParaRPr lang="en-US" dirty="0"/>
          </a:p>
        </p:txBody>
      </p:sp>
      <p:sp>
        <p:nvSpPr>
          <p:cNvPr id="3" name="Content Placeholder 2"/>
          <p:cNvSpPr>
            <a:spLocks noGrp="1"/>
          </p:cNvSpPr>
          <p:nvPr>
            <p:ph idx="1"/>
          </p:nvPr>
        </p:nvSpPr>
        <p:spPr/>
        <p:txBody>
          <a:bodyPr/>
          <a:lstStyle/>
          <a:p>
            <a:r>
              <a:rPr lang="en-US" dirty="0" smtClean="0"/>
              <a:t>“Within marriage the sex act retains its meaning even when no possibility of pregnancy is present” (696) 		– Stanley </a:t>
            </a:r>
            <a:r>
              <a:rPr lang="en-US" dirty="0" err="1" smtClean="0"/>
              <a:t>Grenz</a:t>
            </a:r>
            <a:endParaRPr lang="en-US" dirty="0" smtClean="0"/>
          </a:p>
          <a:p>
            <a:endParaRPr lang="en-US" dirty="0"/>
          </a:p>
          <a:p>
            <a:r>
              <a:rPr lang="en-US" dirty="0" smtClean="0"/>
              <a:t>Therefore, we are free to ensure that there is no possibility of pregnancy.</a:t>
            </a:r>
          </a:p>
          <a:p>
            <a:pPr marL="0" indent="0">
              <a:buNone/>
            </a:pPr>
            <a:endParaRPr lang="en-US" dirty="0"/>
          </a:p>
        </p:txBody>
      </p:sp>
    </p:spTree>
    <p:extLst>
      <p:ext uri="{BB962C8B-B14F-4D97-AF65-F5344CB8AC3E}">
        <p14:creationId xmlns:p14="http://schemas.microsoft.com/office/powerpoint/2010/main" val="201429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secular case for contraception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Human rights: </a:t>
            </a:r>
            <a:r>
              <a:rPr lang="en-US" dirty="0"/>
              <a:t>if people are not allowed a choice over whether or not to have children, their autonomy and freedom to control their lives is seriously restricted</a:t>
            </a:r>
          </a:p>
          <a:p>
            <a:endParaRPr lang="en-US" dirty="0" smtClean="0"/>
          </a:p>
          <a:p>
            <a:r>
              <a:rPr lang="en-US" dirty="0" smtClean="0"/>
              <a:t>Health benefits</a:t>
            </a:r>
          </a:p>
          <a:p>
            <a:endParaRPr lang="en-US" dirty="0"/>
          </a:p>
          <a:p>
            <a:r>
              <a:rPr lang="en-US" dirty="0" smtClean="0"/>
              <a:t>Family planning </a:t>
            </a:r>
          </a:p>
          <a:p>
            <a:endParaRPr lang="en-US" dirty="0"/>
          </a:p>
          <a:p>
            <a:r>
              <a:rPr lang="en-US" dirty="0" smtClean="0"/>
              <a:t>Gender equality</a:t>
            </a:r>
          </a:p>
          <a:p>
            <a:pPr lvl="1"/>
            <a:r>
              <a:rPr lang="en-US" dirty="0"/>
              <a:t>A</a:t>
            </a:r>
            <a:r>
              <a:rPr lang="en-US" dirty="0" smtClean="0"/>
              <a:t>ny restriction of birth control is sexual discrimination</a:t>
            </a:r>
          </a:p>
          <a:p>
            <a:pPr lvl="1"/>
            <a:r>
              <a:rPr lang="en-US" dirty="0" smtClean="0"/>
              <a:t>Pregnancy makes women dependent on their spouse/partner</a:t>
            </a:r>
          </a:p>
          <a:p>
            <a:pPr lvl="1"/>
            <a:endParaRPr lang="en-US" dirty="0"/>
          </a:p>
          <a:p>
            <a:r>
              <a:rPr lang="en-US" dirty="0" smtClean="0"/>
              <a:t>Population control </a:t>
            </a:r>
            <a:endParaRPr lang="en-US" dirty="0"/>
          </a:p>
        </p:txBody>
      </p:sp>
    </p:spTree>
    <p:extLst>
      <p:ext uri="{BB962C8B-B14F-4D97-AF65-F5344CB8AC3E}">
        <p14:creationId xmlns:p14="http://schemas.microsoft.com/office/powerpoint/2010/main" val="423089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wipe(down)">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NFP vs. contraception: </a:t>
            </a:r>
            <a:br>
              <a:rPr lang="en-US" dirty="0" smtClean="0"/>
            </a:br>
            <a:r>
              <a:rPr lang="en-US" dirty="0" smtClean="0"/>
              <a:t>The Barth objection </a:t>
            </a:r>
            <a:endParaRPr lang="en-US" dirty="0"/>
          </a:p>
        </p:txBody>
      </p:sp>
      <p:sp>
        <p:nvSpPr>
          <p:cNvPr id="3" name="Content Placeholder 2"/>
          <p:cNvSpPr>
            <a:spLocks noGrp="1"/>
          </p:cNvSpPr>
          <p:nvPr>
            <p:ph idx="1"/>
          </p:nvPr>
        </p:nvSpPr>
        <p:spPr/>
        <p:txBody>
          <a:bodyPr/>
          <a:lstStyle/>
          <a:p>
            <a:endParaRPr lang="en-US" dirty="0" smtClean="0"/>
          </a:p>
          <a:p>
            <a:r>
              <a:rPr lang="en-US" u="sng" dirty="0" smtClean="0"/>
              <a:t>Four possibilities: </a:t>
            </a:r>
            <a:endParaRPr lang="en-US" dirty="0"/>
          </a:p>
          <a:p>
            <a:r>
              <a:rPr lang="en-US" dirty="0" smtClean="0"/>
              <a:t>Complete sexual </a:t>
            </a:r>
            <a:r>
              <a:rPr lang="en-US" dirty="0" smtClean="0"/>
              <a:t>abstinence</a:t>
            </a:r>
            <a:endParaRPr lang="en-US" dirty="0" smtClean="0"/>
          </a:p>
          <a:p>
            <a:r>
              <a:rPr lang="en-US" dirty="0" smtClean="0"/>
              <a:t>Sexual intercourse in the naturally infertile periods</a:t>
            </a:r>
          </a:p>
          <a:p>
            <a:r>
              <a:rPr lang="en-US" i="1" dirty="0" smtClean="0"/>
              <a:t>Coitus interruptus </a:t>
            </a:r>
            <a:endParaRPr lang="en-US" dirty="0" smtClean="0"/>
          </a:p>
          <a:p>
            <a:r>
              <a:rPr lang="en-US" dirty="0" smtClean="0"/>
              <a:t>Use of contraceptives </a:t>
            </a:r>
          </a:p>
          <a:p>
            <a:endParaRPr lang="en-US" dirty="0"/>
          </a:p>
          <a:p>
            <a:r>
              <a:rPr lang="en-US" dirty="0" smtClean="0"/>
              <a:t>All draw on human arrangement and control; therefore, they are all the same. </a:t>
            </a:r>
            <a:endParaRPr lang="en-US" dirty="0"/>
          </a:p>
        </p:txBody>
      </p:sp>
    </p:spTree>
    <p:extLst>
      <p:ext uri="{BB962C8B-B14F-4D97-AF65-F5344CB8AC3E}">
        <p14:creationId xmlns:p14="http://schemas.microsoft.com/office/powerpoint/2010/main" val="374846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NFP vs. Contraception: </a:t>
            </a:r>
            <a:br>
              <a:rPr lang="en-US" dirty="0" smtClean="0"/>
            </a:br>
            <a:r>
              <a:rPr lang="en-US" dirty="0" smtClean="0"/>
              <a:t>What’s the difference? </a:t>
            </a:r>
            <a:endParaRPr lang="en-US" dirty="0"/>
          </a:p>
        </p:txBody>
      </p:sp>
      <p:sp>
        <p:nvSpPr>
          <p:cNvPr id="3" name="Content Placeholder 2"/>
          <p:cNvSpPr>
            <a:spLocks noGrp="1"/>
          </p:cNvSpPr>
          <p:nvPr>
            <p:ph idx="1"/>
          </p:nvPr>
        </p:nvSpPr>
        <p:spPr/>
        <p:txBody>
          <a:bodyPr>
            <a:normAutofit/>
          </a:bodyPr>
          <a:lstStyle/>
          <a:p>
            <a:r>
              <a:rPr lang="en-US" dirty="0" smtClean="0"/>
              <a:t>Ends </a:t>
            </a:r>
            <a:r>
              <a:rPr lang="en-US" dirty="0" smtClean="0"/>
              <a:t>vs. </a:t>
            </a:r>
            <a:r>
              <a:rPr lang="en-US" dirty="0" smtClean="0"/>
              <a:t>means</a:t>
            </a:r>
          </a:p>
          <a:p>
            <a:endParaRPr lang="en-US" dirty="0" smtClean="0"/>
          </a:p>
          <a:p>
            <a:r>
              <a:rPr lang="en-US" dirty="0" smtClean="0"/>
              <a:t>What’s </a:t>
            </a:r>
            <a:r>
              <a:rPr lang="en-US" dirty="0"/>
              <a:t>wrong with contraception? </a:t>
            </a:r>
          </a:p>
          <a:p>
            <a:pPr lvl="1"/>
            <a:r>
              <a:rPr lang="en-US" dirty="0"/>
              <a:t>Not the use of human intelligence </a:t>
            </a:r>
          </a:p>
          <a:p>
            <a:pPr lvl="1"/>
            <a:r>
              <a:rPr lang="en-US" dirty="0"/>
              <a:t>Not the desire to space children or temporarily avoid having children</a:t>
            </a:r>
          </a:p>
          <a:p>
            <a:endParaRPr lang="en-US" dirty="0"/>
          </a:p>
          <a:p>
            <a:r>
              <a:rPr lang="en-US" dirty="0" smtClean="0"/>
              <a:t>The experiential difference </a:t>
            </a:r>
            <a:endParaRPr lang="en-US" dirty="0"/>
          </a:p>
        </p:txBody>
      </p:sp>
    </p:spTree>
    <p:extLst>
      <p:ext uri="{BB962C8B-B14F-4D97-AF65-F5344CB8AC3E}">
        <p14:creationId xmlns:p14="http://schemas.microsoft.com/office/powerpoint/2010/main" val="87899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NFP as morally permissible </a:t>
            </a:r>
            <a:endParaRPr lang="en-US" dirty="0"/>
          </a:p>
        </p:txBody>
      </p:sp>
      <p:sp>
        <p:nvSpPr>
          <p:cNvPr id="3" name="Content Placeholder 2"/>
          <p:cNvSpPr>
            <a:spLocks noGrp="1"/>
          </p:cNvSpPr>
          <p:nvPr>
            <p:ph idx="1"/>
          </p:nvPr>
        </p:nvSpPr>
        <p:spPr/>
        <p:txBody>
          <a:bodyPr/>
          <a:lstStyle/>
          <a:p>
            <a:r>
              <a:rPr lang="en-US" dirty="0"/>
              <a:t>Not having intercourse for a variety of reasons is permissible </a:t>
            </a:r>
            <a:r>
              <a:rPr lang="en-US" dirty="0" smtClean="0"/>
              <a:t>(sickness, absence, inconvenience, etc.)</a:t>
            </a:r>
            <a:endParaRPr lang="en-US" dirty="0"/>
          </a:p>
          <a:p>
            <a:r>
              <a:rPr lang="en-US" dirty="0" smtClean="0"/>
              <a:t>It is permissible to space children and limit family size</a:t>
            </a:r>
          </a:p>
          <a:p>
            <a:r>
              <a:rPr lang="en-US" dirty="0" smtClean="0"/>
              <a:t>There is nothing wrong </a:t>
            </a:r>
            <a:r>
              <a:rPr lang="en-US" i="1" dirty="0" smtClean="0"/>
              <a:t>per se </a:t>
            </a:r>
            <a:r>
              <a:rPr lang="en-US" dirty="0" smtClean="0"/>
              <a:t>with couples having intercourse or not having intercourse at any particular time</a:t>
            </a:r>
          </a:p>
          <a:p>
            <a:r>
              <a:rPr lang="en-US" dirty="0" smtClean="0"/>
              <a:t>Therefore, it’s not wrong to </a:t>
            </a:r>
            <a:r>
              <a:rPr lang="en-US" i="1" dirty="0" smtClean="0"/>
              <a:t>not </a:t>
            </a:r>
            <a:r>
              <a:rPr lang="en-US" dirty="0" smtClean="0"/>
              <a:t>have intercourse at certain times in order to limit family size or space children </a:t>
            </a:r>
          </a:p>
        </p:txBody>
      </p:sp>
    </p:spTree>
    <p:extLst>
      <p:ext uri="{BB962C8B-B14F-4D97-AF65-F5344CB8AC3E}">
        <p14:creationId xmlns:p14="http://schemas.microsoft.com/office/powerpoint/2010/main" val="402337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NFP works </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5000" y="2057399"/>
            <a:ext cx="4495800" cy="4513413"/>
          </a:xfrm>
        </p:spPr>
      </p:pic>
      <p:sp>
        <p:nvSpPr>
          <p:cNvPr id="9" name="TextBox 8"/>
          <p:cNvSpPr txBox="1"/>
          <p:nvPr/>
        </p:nvSpPr>
        <p:spPr>
          <a:xfrm>
            <a:off x="6858000" y="2895600"/>
            <a:ext cx="2045625" cy="1477328"/>
          </a:xfrm>
          <a:prstGeom prst="rect">
            <a:avLst/>
          </a:prstGeom>
          <a:noFill/>
        </p:spPr>
        <p:txBody>
          <a:bodyPr wrap="none" rtlCol="0">
            <a:spAutoFit/>
          </a:bodyPr>
          <a:lstStyle/>
          <a:p>
            <a:r>
              <a:rPr lang="en-US" dirty="0" smtClean="0"/>
              <a:t>Images from </a:t>
            </a:r>
          </a:p>
          <a:p>
            <a:r>
              <a:rPr lang="en-US" i="1" dirty="0" smtClean="0"/>
              <a:t>The Art of Natural </a:t>
            </a:r>
          </a:p>
          <a:p>
            <a:r>
              <a:rPr lang="en-US" i="1" dirty="0" smtClean="0"/>
              <a:t>Family Planning,</a:t>
            </a:r>
          </a:p>
          <a:p>
            <a:r>
              <a:rPr lang="en-US" dirty="0" smtClean="0"/>
              <a:t>Couple to Couple </a:t>
            </a:r>
          </a:p>
          <a:p>
            <a:r>
              <a:rPr lang="en-US" dirty="0" smtClean="0"/>
              <a:t>League, 2007</a:t>
            </a:r>
            <a:endParaRPr lang="en-US" dirty="0"/>
          </a:p>
        </p:txBody>
      </p:sp>
    </p:spTree>
    <p:extLst>
      <p:ext uri="{BB962C8B-B14F-4D97-AF65-F5344CB8AC3E}">
        <p14:creationId xmlns:p14="http://schemas.microsoft.com/office/powerpoint/2010/main" val="2509286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9600" y="1676400"/>
            <a:ext cx="7706206" cy="4702905"/>
          </a:xfrm>
        </p:spPr>
      </p:pic>
    </p:spTree>
    <p:extLst>
      <p:ext uri="{BB962C8B-B14F-4D97-AF65-F5344CB8AC3E}">
        <p14:creationId xmlns:p14="http://schemas.microsoft.com/office/powerpoint/2010/main" val="3801386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77568" y="2302605"/>
            <a:ext cx="5388864" cy="3654552"/>
          </a:xfrm>
        </p:spPr>
      </p:pic>
    </p:spTree>
    <p:extLst>
      <p:ext uri="{BB962C8B-B14F-4D97-AF65-F5344CB8AC3E}">
        <p14:creationId xmlns:p14="http://schemas.microsoft.com/office/powerpoint/2010/main" val="1462289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1600" y="533400"/>
            <a:ext cx="6505050" cy="5715000"/>
          </a:xfrm>
        </p:spPr>
      </p:pic>
    </p:spTree>
    <p:extLst>
      <p:ext uri="{BB962C8B-B14F-4D97-AF65-F5344CB8AC3E}">
        <p14:creationId xmlns:p14="http://schemas.microsoft.com/office/powerpoint/2010/main" val="3102032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7718" y="2133600"/>
            <a:ext cx="5876542" cy="3866229"/>
          </a:xfrm>
        </p:spPr>
      </p:pic>
    </p:spTree>
    <p:extLst>
      <p:ext uri="{BB962C8B-B14F-4D97-AF65-F5344CB8AC3E}">
        <p14:creationId xmlns:p14="http://schemas.microsoft.com/office/powerpoint/2010/main" val="3338491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TotalTime>
  <Words>642</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Procreation and Contraception</vt:lpstr>
      <vt:lpstr>NFP vs. contraception:  The Barth objection </vt:lpstr>
      <vt:lpstr>NFP vs. Contraception:  What’s the difference? </vt:lpstr>
      <vt:lpstr>NFP as morally permissible </vt:lpstr>
      <vt:lpstr>How NFP works </vt:lpstr>
      <vt:lpstr>PowerPoint Presentation</vt:lpstr>
      <vt:lpstr>PowerPoint Presentation</vt:lpstr>
      <vt:lpstr>PowerPoint Presentation</vt:lpstr>
      <vt:lpstr>PowerPoint Presentation</vt:lpstr>
      <vt:lpstr>Commentary on Hollinger</vt:lpstr>
      <vt:lpstr>Argument 1: Stewardship of ‘nature’ </vt:lpstr>
      <vt:lpstr>Stewardship of nature </vt:lpstr>
      <vt:lpstr>Stewardship </vt:lpstr>
      <vt:lpstr>Problem </vt:lpstr>
      <vt:lpstr>Implications for other issues</vt:lpstr>
      <vt:lpstr>Argument 2: Multiple ends</vt:lpstr>
      <vt:lpstr>Meaning </vt:lpstr>
      <vt:lpstr>The secular case for contraception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Procreation and Contraception</dc:title>
  <dc:creator>Branson Parler</dc:creator>
  <cp:lastModifiedBy>Branson Parler</cp:lastModifiedBy>
  <cp:revision>8</cp:revision>
  <cp:lastPrinted>2016-02-04T13:32:51Z</cp:lastPrinted>
  <dcterms:created xsi:type="dcterms:W3CDTF">2016-02-03T20:22:13Z</dcterms:created>
  <dcterms:modified xsi:type="dcterms:W3CDTF">2016-02-04T13:32:54Z</dcterms:modified>
</cp:coreProperties>
</file>