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5" r:id="rId5"/>
    <p:sldId id="266" r:id="rId6"/>
    <p:sldId id="267" r:id="rId7"/>
    <p:sldId id="268" r:id="rId8"/>
    <p:sldId id="270" r:id="rId9"/>
    <p:sldId id="264" r:id="rId10"/>
    <p:sldId id="258" r:id="rId11"/>
    <p:sldId id="259" r:id="rId12"/>
    <p:sldId id="260" r:id="rId13"/>
    <p:sldId id="26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BB0EF7-ECDC-4E83-B4BB-98A1A17A0390}" type="datetimeFigureOut">
              <a:rPr lang="en-US" smtClean="0"/>
              <a:t>1/19/2016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326C42E-1EEC-439B-8261-FFFDAD2F5B0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B0EF7-ECDC-4E83-B4BB-98A1A17A0390}"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B0EF7-ECDC-4E83-B4BB-98A1A17A0390}"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B0EF7-ECDC-4E83-B4BB-98A1A17A0390}"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BB0EF7-ECDC-4E83-B4BB-98A1A17A0390}"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C42E-1EEC-439B-8261-FFFDAD2F5B0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BB0EF7-ECDC-4E83-B4BB-98A1A17A0390}"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BB0EF7-ECDC-4E83-B4BB-98A1A17A0390}"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B0EF7-ECDC-4E83-B4BB-98A1A17A0390}"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B0EF7-ECDC-4E83-B4BB-98A1A17A0390}"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BB0EF7-ECDC-4E83-B4BB-98A1A17A0390}"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6C42E-1EEC-439B-8261-FFFDAD2F5B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BB0EF7-ECDC-4E83-B4BB-98A1A17A0390}"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326C42E-1EEC-439B-8261-FFFDAD2F5B0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BB0EF7-ECDC-4E83-B4BB-98A1A17A0390}" type="datetimeFigureOut">
              <a:rPr lang="en-US" smtClean="0"/>
              <a:t>1/19/2016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26C42E-1EEC-439B-8261-FFFDAD2F5B0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ehub.com/hebrew/strongs_5828.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ehub.com/hebrew/strongs_6763.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Theology of the Body: Creation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1026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Anthropology: Body and Soul </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Hard dualism (body vs. soul split)</a:t>
            </a:r>
          </a:p>
          <a:p>
            <a:endParaRPr lang="en-US" dirty="0"/>
          </a:p>
          <a:p>
            <a:r>
              <a:rPr lang="en-US" dirty="0" smtClean="0"/>
              <a:t>Reductionism (purely material or purely spiritual) </a:t>
            </a:r>
          </a:p>
          <a:p>
            <a:endParaRPr lang="en-US" dirty="0"/>
          </a:p>
          <a:p>
            <a:r>
              <a:rPr lang="en-US" dirty="0" smtClean="0"/>
              <a:t>Holistic dualism (body + soul = living person)</a:t>
            </a:r>
          </a:p>
        </p:txBody>
      </p:sp>
    </p:spTree>
    <p:extLst>
      <p:ext uri="{BB962C8B-B14F-4D97-AF65-F5344CB8AC3E}">
        <p14:creationId xmlns:p14="http://schemas.microsoft.com/office/powerpoint/2010/main" val="379033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Divorcing </a:t>
            </a:r>
            <a:r>
              <a:rPr lang="en-US" u="sng" dirty="0" smtClean="0"/>
              <a:t>body</a:t>
            </a:r>
            <a:r>
              <a:rPr lang="en-US" dirty="0" smtClean="0"/>
              <a:t> from </a:t>
            </a:r>
            <a:r>
              <a:rPr lang="en-US" u="sng" dirty="0" smtClean="0"/>
              <a:t>person</a:t>
            </a:r>
            <a:r>
              <a:rPr lang="en-US" dirty="0" smtClean="0"/>
              <a:t> in sex/sexuality often leads to divorcing </a:t>
            </a:r>
            <a:r>
              <a:rPr lang="en-US" u="sng" dirty="0" smtClean="0"/>
              <a:t>body/soul</a:t>
            </a:r>
            <a:r>
              <a:rPr lang="en-US" dirty="0" smtClean="0"/>
              <a:t> in myself </a:t>
            </a:r>
          </a:p>
          <a:p>
            <a:pPr lvl="1"/>
            <a:r>
              <a:rPr lang="en-US" dirty="0" smtClean="0"/>
              <a:t>1 Corinthians 6:12-20</a:t>
            </a:r>
          </a:p>
          <a:p>
            <a:endParaRPr lang="en-US" dirty="0" smtClean="0"/>
          </a:p>
          <a:p>
            <a:r>
              <a:rPr lang="en-US" dirty="0" smtClean="0"/>
              <a:t>A holistic anthropology allows for a holistic view of sexual union </a:t>
            </a:r>
          </a:p>
          <a:p>
            <a:pPr lvl="1"/>
            <a:r>
              <a:rPr lang="en-US" dirty="0" smtClean="0"/>
              <a:t>Sacrament = makes visible the invisible </a:t>
            </a:r>
          </a:p>
          <a:p>
            <a:pPr lvl="1"/>
            <a:r>
              <a:rPr lang="en-US" dirty="0" smtClean="0"/>
              <a:t>Sexual union = union of two </a:t>
            </a:r>
            <a:r>
              <a:rPr lang="en-US" i="1" dirty="0" smtClean="0"/>
              <a:t>persons</a:t>
            </a:r>
            <a:endParaRPr lang="en-US" dirty="0"/>
          </a:p>
        </p:txBody>
      </p:sp>
    </p:spTree>
    <p:extLst>
      <p:ext uri="{BB962C8B-B14F-4D97-AF65-F5344CB8AC3E}">
        <p14:creationId xmlns:p14="http://schemas.microsoft.com/office/powerpoint/2010/main" val="4944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I wanted to cry out at her that I could not put the body apart from the soul, and that the comfort of her body was more than a thing of the flesh, but was also a comfort of the soul, and why it was, I could not say, and why it should be, I could not say, but there was in it nothing that was ugly or evil, but only good. But how can one find such words?...</a:t>
            </a:r>
            <a:endParaRPr lang="en-US" dirty="0"/>
          </a:p>
        </p:txBody>
      </p:sp>
    </p:spTree>
    <p:extLst>
      <p:ext uri="{BB962C8B-B14F-4D97-AF65-F5344CB8AC3E}">
        <p14:creationId xmlns:p14="http://schemas.microsoft.com/office/powerpoint/2010/main" val="450404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txBody>
          <a:bodyPr/>
          <a:lstStyle/>
          <a:p>
            <a:r>
              <a:rPr lang="en-US" dirty="0" smtClean="0"/>
              <a:t>“And she was at once silent, and she was unsure, because of some idea she had, some idea that was good and true but twisted in some small place, that the love of the body, though good and true, was apart from the love of the soul, and had a place where it stayed and had to be called from, and when it was called and done then it went back to its place, and stayed till it was called again, according to some rule and custom.”  </a:t>
            </a:r>
          </a:p>
          <a:p>
            <a:pPr marL="0" indent="0">
              <a:buNone/>
            </a:pPr>
            <a:r>
              <a:rPr lang="en-US" dirty="0"/>
              <a:t>	</a:t>
            </a:r>
            <a:r>
              <a:rPr lang="en-US" dirty="0" smtClean="0"/>
              <a:t>- Alan Paton, </a:t>
            </a:r>
            <a:r>
              <a:rPr lang="en-US" i="1" dirty="0" smtClean="0"/>
              <a:t>Too Late the Phalarope </a:t>
            </a:r>
            <a:r>
              <a:rPr lang="en-US" dirty="0" smtClean="0"/>
              <a:t>(New York: Charles Scribner’s Sons, 1953), 88. </a:t>
            </a:r>
            <a:endParaRPr lang="en-US" dirty="0"/>
          </a:p>
        </p:txBody>
      </p:sp>
    </p:spTree>
    <p:extLst>
      <p:ext uri="{BB962C8B-B14F-4D97-AF65-F5344CB8AC3E}">
        <p14:creationId xmlns:p14="http://schemas.microsoft.com/office/powerpoint/2010/main" val="125213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endParaRPr lang="en-US" dirty="0" smtClean="0"/>
          </a:p>
          <a:p>
            <a:r>
              <a:rPr lang="en-US" dirty="0" smtClean="0"/>
              <a:t>Anthropology and portrayal of sex/nudity in art</a:t>
            </a:r>
          </a:p>
          <a:p>
            <a:pPr lvl="1"/>
            <a:endParaRPr lang="en-US" dirty="0" smtClean="0"/>
          </a:p>
          <a:p>
            <a:pPr lvl="1"/>
            <a:r>
              <a:rPr lang="en-US" dirty="0" smtClean="0"/>
              <a:t>Good art = good imagination = sacramental nature of bodies and sexuality </a:t>
            </a:r>
          </a:p>
          <a:p>
            <a:pPr marL="393192" lvl="1" indent="0">
              <a:buNone/>
            </a:pPr>
            <a:endParaRPr lang="en-US" dirty="0" smtClean="0"/>
          </a:p>
          <a:p>
            <a:pPr lvl="1"/>
            <a:r>
              <a:rPr lang="en-US" dirty="0" smtClean="0"/>
              <a:t>Bad art = </a:t>
            </a:r>
            <a:r>
              <a:rPr lang="en-US" dirty="0" err="1" smtClean="0"/>
              <a:t>reductionistic</a:t>
            </a:r>
            <a:r>
              <a:rPr lang="en-US" dirty="0" smtClean="0"/>
              <a:t> = lack of imagination = misses the sacramental nature of bodies and sexuality </a:t>
            </a:r>
            <a:endParaRPr lang="en-US" dirty="0"/>
          </a:p>
        </p:txBody>
      </p:sp>
    </p:spTree>
    <p:extLst>
      <p:ext uri="{BB962C8B-B14F-4D97-AF65-F5344CB8AC3E}">
        <p14:creationId xmlns:p14="http://schemas.microsoft.com/office/powerpoint/2010/main" val="77176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listen to the Pope? </a:t>
            </a:r>
            <a:endParaRPr lang="en-US" dirty="0"/>
          </a:p>
        </p:txBody>
      </p:sp>
      <p:sp>
        <p:nvSpPr>
          <p:cNvPr id="3" name="Content Placeholder 2"/>
          <p:cNvSpPr>
            <a:spLocks noGrp="1"/>
          </p:cNvSpPr>
          <p:nvPr>
            <p:ph idx="1"/>
          </p:nvPr>
        </p:nvSpPr>
        <p:spPr/>
        <p:txBody>
          <a:bodyPr/>
          <a:lstStyle/>
          <a:p>
            <a:endParaRPr lang="en-US" dirty="0" smtClean="0"/>
          </a:p>
          <a:p>
            <a:r>
              <a:rPr lang="en-US" dirty="0" smtClean="0"/>
              <a:t>To be Reformed is to be catholic</a:t>
            </a:r>
          </a:p>
          <a:p>
            <a:endParaRPr lang="en-US" dirty="0"/>
          </a:p>
          <a:p>
            <a:r>
              <a:rPr lang="en-US" dirty="0" smtClean="0"/>
              <a:t>Clear, coherent, consistent, deep, and </a:t>
            </a:r>
            <a:r>
              <a:rPr lang="en-US" u="sng" dirty="0" smtClean="0"/>
              <a:t>explicit</a:t>
            </a:r>
            <a:r>
              <a:rPr lang="en-US" dirty="0" smtClean="0"/>
              <a:t> (vs. implicit) </a:t>
            </a:r>
          </a:p>
          <a:p>
            <a:endParaRPr lang="en-US" dirty="0" smtClean="0"/>
          </a:p>
          <a:p>
            <a:r>
              <a:rPr lang="en-US" dirty="0" smtClean="0"/>
              <a:t>A new evangelization—of the church and beyond</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68961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Origin </a:t>
            </a:r>
            <a:r>
              <a:rPr lang="en-US" dirty="0" smtClean="0"/>
              <a:t>and </a:t>
            </a:r>
            <a:r>
              <a:rPr lang="en-US" dirty="0" smtClean="0"/>
              <a:t>Destiny </a:t>
            </a:r>
            <a:endParaRPr lang="en-US" dirty="0"/>
          </a:p>
        </p:txBody>
      </p:sp>
      <p:sp>
        <p:nvSpPr>
          <p:cNvPr id="3" name="Content Placeholder 2"/>
          <p:cNvSpPr>
            <a:spLocks noGrp="1"/>
          </p:cNvSpPr>
          <p:nvPr>
            <p:ph idx="1"/>
          </p:nvPr>
        </p:nvSpPr>
        <p:spPr/>
        <p:txBody>
          <a:bodyPr/>
          <a:lstStyle/>
          <a:p>
            <a:endParaRPr lang="en-US" dirty="0" smtClean="0"/>
          </a:p>
          <a:p>
            <a:r>
              <a:rPr lang="en-US" dirty="0" smtClean="0"/>
              <a:t>Origin: creation </a:t>
            </a:r>
            <a:r>
              <a:rPr lang="en-US" i="1" dirty="0" smtClean="0"/>
              <a:t>ex amore </a:t>
            </a:r>
            <a:endParaRPr lang="en-US" dirty="0"/>
          </a:p>
          <a:p>
            <a:endParaRPr lang="en-US" dirty="0"/>
          </a:p>
          <a:p>
            <a:r>
              <a:rPr lang="en-US" dirty="0" smtClean="0"/>
              <a:t>Jesus’ appeal to creation (Matt. 19:4-6)</a:t>
            </a:r>
          </a:p>
          <a:p>
            <a:endParaRPr lang="en-US" dirty="0"/>
          </a:p>
          <a:p>
            <a:r>
              <a:rPr lang="en-US" dirty="0" smtClean="0"/>
              <a:t>Creational icon of new creation (Eph. 5:21-33)</a:t>
            </a:r>
          </a:p>
          <a:p>
            <a:pPr lvl="1"/>
            <a:r>
              <a:rPr lang="en-US" dirty="0" smtClean="0"/>
              <a:t>Two-fold importance </a:t>
            </a:r>
          </a:p>
        </p:txBody>
      </p:sp>
    </p:spTree>
    <p:extLst>
      <p:ext uri="{BB962C8B-B14F-4D97-AF65-F5344CB8AC3E}">
        <p14:creationId xmlns:p14="http://schemas.microsoft.com/office/powerpoint/2010/main" val="365199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down)">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Destiny </a:t>
            </a:r>
            <a:endParaRPr lang="en-US" dirty="0"/>
          </a:p>
        </p:txBody>
      </p:sp>
      <p:sp>
        <p:nvSpPr>
          <p:cNvPr id="3" name="Content Placeholder 2"/>
          <p:cNvSpPr>
            <a:spLocks noGrp="1"/>
          </p:cNvSpPr>
          <p:nvPr>
            <p:ph idx="1"/>
          </p:nvPr>
        </p:nvSpPr>
        <p:spPr/>
        <p:txBody>
          <a:bodyPr/>
          <a:lstStyle/>
          <a:p>
            <a:endParaRPr lang="en-US" dirty="0" smtClean="0"/>
          </a:p>
          <a:p>
            <a:r>
              <a:rPr lang="en-US" dirty="0"/>
              <a:t>Destiny: “God has revealed his innermost secret: God himself is an eternal exchange of love, Father, Son, and Holy Spirit, and he has destined us to share in that exchange” (CCC 221). (7)</a:t>
            </a:r>
          </a:p>
          <a:p>
            <a:endParaRPr lang="en-US" dirty="0"/>
          </a:p>
          <a:p>
            <a:r>
              <a:rPr lang="en-US" dirty="0"/>
              <a:t>Note: Protestants and love </a:t>
            </a:r>
          </a:p>
          <a:p>
            <a:pPr marL="0" indent="0">
              <a:buNone/>
            </a:pPr>
            <a:endParaRPr lang="en-US" dirty="0"/>
          </a:p>
        </p:txBody>
      </p:sp>
    </p:spTree>
    <p:extLst>
      <p:ext uri="{BB962C8B-B14F-4D97-AF65-F5344CB8AC3E}">
        <p14:creationId xmlns:p14="http://schemas.microsoft.com/office/powerpoint/2010/main" val="150505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exegetical notes</a:t>
            </a:r>
            <a:endParaRPr lang="en-US" dirty="0"/>
          </a:p>
        </p:txBody>
      </p:sp>
      <p:sp>
        <p:nvSpPr>
          <p:cNvPr id="3" name="Content Placeholder 2"/>
          <p:cNvSpPr>
            <a:spLocks noGrp="1"/>
          </p:cNvSpPr>
          <p:nvPr>
            <p:ph idx="1"/>
          </p:nvPr>
        </p:nvSpPr>
        <p:spPr/>
        <p:txBody>
          <a:bodyPr/>
          <a:lstStyle/>
          <a:p>
            <a:r>
              <a:rPr lang="en-US" dirty="0"/>
              <a:t>Hebrew: </a:t>
            </a:r>
            <a:r>
              <a:rPr lang="en-US" i="1" dirty="0" err="1"/>
              <a:t>adam</a:t>
            </a:r>
            <a:r>
              <a:rPr lang="en-US" i="1" dirty="0"/>
              <a:t> </a:t>
            </a:r>
            <a:r>
              <a:rPr lang="en-US" dirty="0"/>
              <a:t>(a/the man, mankind, “Adam”)</a:t>
            </a:r>
          </a:p>
          <a:p>
            <a:endParaRPr lang="en-US" dirty="0"/>
          </a:p>
          <a:p>
            <a:r>
              <a:rPr lang="en-US" dirty="0"/>
              <a:t>“Let us make mankind (</a:t>
            </a:r>
            <a:r>
              <a:rPr lang="en-US" i="1" dirty="0" err="1"/>
              <a:t>adam</a:t>
            </a:r>
            <a:r>
              <a:rPr lang="en-US" dirty="0"/>
              <a:t>) in our image, in our likeness, so that </a:t>
            </a:r>
            <a:r>
              <a:rPr lang="en-US" u="sng" dirty="0"/>
              <a:t>they</a:t>
            </a:r>
            <a:r>
              <a:rPr lang="en-US" dirty="0"/>
              <a:t> may rule over…” (1:26)</a:t>
            </a:r>
          </a:p>
          <a:p>
            <a:endParaRPr lang="en-US" dirty="0"/>
          </a:p>
          <a:p>
            <a:r>
              <a:rPr lang="en-US" dirty="0"/>
              <a:t>“So God created mankind (</a:t>
            </a:r>
            <a:r>
              <a:rPr lang="en-US" i="1" dirty="0" err="1"/>
              <a:t>adam</a:t>
            </a:r>
            <a:r>
              <a:rPr lang="en-US" dirty="0"/>
              <a:t>) in his own image, in the image of God he created </a:t>
            </a:r>
            <a:r>
              <a:rPr lang="en-US" u="sng" dirty="0"/>
              <a:t>them</a:t>
            </a:r>
            <a:r>
              <a:rPr lang="en-US" dirty="0"/>
              <a:t>, male and female he created </a:t>
            </a:r>
            <a:r>
              <a:rPr lang="en-US" u="sng" dirty="0"/>
              <a:t>them</a:t>
            </a:r>
            <a:r>
              <a:rPr lang="en-US" dirty="0"/>
              <a:t>.” (1:27)</a:t>
            </a:r>
          </a:p>
          <a:p>
            <a:endParaRPr lang="en-US" dirty="0"/>
          </a:p>
        </p:txBody>
      </p:sp>
    </p:spTree>
    <p:extLst>
      <p:ext uri="{BB962C8B-B14F-4D97-AF65-F5344CB8AC3E}">
        <p14:creationId xmlns:p14="http://schemas.microsoft.com/office/powerpoint/2010/main" val="2653098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exegetical notes</a:t>
            </a:r>
            <a:endParaRPr lang="en-US" dirty="0"/>
          </a:p>
        </p:txBody>
      </p:sp>
      <p:sp>
        <p:nvSpPr>
          <p:cNvPr id="3" name="Content Placeholder 2"/>
          <p:cNvSpPr>
            <a:spLocks noGrp="1"/>
          </p:cNvSpPr>
          <p:nvPr>
            <p:ph idx="1"/>
          </p:nvPr>
        </p:nvSpPr>
        <p:spPr/>
        <p:txBody>
          <a:bodyPr/>
          <a:lstStyle/>
          <a:p>
            <a:endParaRPr lang="en-US" dirty="0" smtClean="0"/>
          </a:p>
          <a:p>
            <a:r>
              <a:rPr lang="en-US" dirty="0"/>
              <a:t>“Then the Lord God formed </a:t>
            </a:r>
            <a:r>
              <a:rPr lang="en-US" i="1" dirty="0"/>
              <a:t>ha-</a:t>
            </a:r>
            <a:r>
              <a:rPr lang="en-US" i="1" dirty="0" err="1"/>
              <a:t>adam</a:t>
            </a:r>
            <a:r>
              <a:rPr lang="en-US" i="1" dirty="0"/>
              <a:t> </a:t>
            </a:r>
            <a:r>
              <a:rPr lang="en-US" dirty="0"/>
              <a:t>from the dust of the ground and breathed into his nostrils the breath of life, and </a:t>
            </a:r>
            <a:r>
              <a:rPr lang="en-US" i="1" dirty="0"/>
              <a:t>ha-</a:t>
            </a:r>
            <a:r>
              <a:rPr lang="en-US" i="1" dirty="0" err="1"/>
              <a:t>adam</a:t>
            </a:r>
            <a:r>
              <a:rPr lang="en-US" i="1" dirty="0"/>
              <a:t> </a:t>
            </a:r>
            <a:r>
              <a:rPr lang="en-US" dirty="0"/>
              <a:t>became a living being.” (2:7)</a:t>
            </a:r>
          </a:p>
          <a:p>
            <a:endParaRPr lang="en-US" dirty="0"/>
          </a:p>
          <a:p>
            <a:r>
              <a:rPr lang="en-US" dirty="0"/>
              <a:t>“It is not good for </a:t>
            </a:r>
            <a:r>
              <a:rPr lang="en-US" i="1" dirty="0"/>
              <a:t>ha-</a:t>
            </a:r>
            <a:r>
              <a:rPr lang="en-US" i="1" dirty="0" err="1"/>
              <a:t>adam</a:t>
            </a:r>
            <a:r>
              <a:rPr lang="en-US" dirty="0"/>
              <a:t> to be alone. I will make a </a:t>
            </a:r>
            <a:r>
              <a:rPr lang="en-US" dirty="0">
                <a:hlinkClick r:id="rId2"/>
              </a:rPr>
              <a:t>helper</a:t>
            </a:r>
            <a:r>
              <a:rPr lang="en-US" dirty="0"/>
              <a:t> suitable for him.” (2:18)</a:t>
            </a:r>
            <a:r>
              <a:rPr lang="en-US" dirty="0">
                <a:sym typeface="Wingdings" pitchFamily="2" charset="2"/>
              </a:rPr>
              <a:t> </a:t>
            </a:r>
          </a:p>
          <a:p>
            <a:endParaRPr lang="en-US" dirty="0"/>
          </a:p>
        </p:txBody>
      </p:sp>
    </p:spTree>
    <p:extLst>
      <p:ext uri="{BB962C8B-B14F-4D97-AF65-F5344CB8AC3E}">
        <p14:creationId xmlns:p14="http://schemas.microsoft.com/office/powerpoint/2010/main" val="23668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exegetical notes</a:t>
            </a:r>
            <a:endParaRPr lang="en-US" dirty="0"/>
          </a:p>
        </p:txBody>
      </p:sp>
      <p:sp>
        <p:nvSpPr>
          <p:cNvPr id="3" name="Content Placeholder 2"/>
          <p:cNvSpPr>
            <a:spLocks noGrp="1"/>
          </p:cNvSpPr>
          <p:nvPr>
            <p:ph idx="1"/>
          </p:nvPr>
        </p:nvSpPr>
        <p:spPr/>
        <p:txBody>
          <a:bodyPr>
            <a:normAutofit lnSpcReduction="10000"/>
          </a:bodyPr>
          <a:lstStyle/>
          <a:p>
            <a:r>
              <a:rPr lang="en-US" dirty="0"/>
              <a:t>Splitting the </a:t>
            </a:r>
            <a:r>
              <a:rPr lang="en-US" i="1" dirty="0" err="1"/>
              <a:t>adam</a:t>
            </a:r>
            <a:endParaRPr lang="en-US" dirty="0"/>
          </a:p>
          <a:p>
            <a:endParaRPr lang="en-US" dirty="0"/>
          </a:p>
          <a:p>
            <a:r>
              <a:rPr lang="en-US" dirty="0"/>
              <a:t>“A deep sleep…” (</a:t>
            </a:r>
            <a:r>
              <a:rPr lang="en-US" dirty="0" smtClean="0"/>
              <a:t>2:21; cf. Gen. 15:12)</a:t>
            </a:r>
          </a:p>
          <a:p>
            <a:pPr marL="0" indent="0">
              <a:buNone/>
            </a:pPr>
            <a:endParaRPr lang="en-US" dirty="0">
              <a:sym typeface="Wingdings" pitchFamily="2" charset="2"/>
            </a:endParaRPr>
          </a:p>
          <a:p>
            <a:r>
              <a:rPr lang="en-US" dirty="0">
                <a:sym typeface="Wingdings" pitchFamily="2" charset="2"/>
              </a:rPr>
              <a:t>“Rib”  </a:t>
            </a:r>
            <a:r>
              <a:rPr lang="en-US" dirty="0" smtClean="0">
                <a:sym typeface="Wingdings" pitchFamily="2" charset="2"/>
                <a:hlinkClick r:id="rId2"/>
              </a:rPr>
              <a:t>Hebrew: </a:t>
            </a:r>
            <a:r>
              <a:rPr lang="en-US" dirty="0" err="1" smtClean="0">
                <a:sym typeface="Wingdings" pitchFamily="2" charset="2"/>
                <a:hlinkClick r:id="rId2"/>
              </a:rPr>
              <a:t>tsela</a:t>
            </a:r>
            <a:endParaRPr lang="en-US" dirty="0">
              <a:sym typeface="Wingdings" pitchFamily="2" charset="2"/>
            </a:endParaRPr>
          </a:p>
          <a:p>
            <a:endParaRPr lang="en-US" dirty="0">
              <a:sym typeface="Wingdings" pitchFamily="2" charset="2"/>
            </a:endParaRPr>
          </a:p>
          <a:p>
            <a:r>
              <a:rPr lang="en-US" dirty="0">
                <a:sym typeface="Wingdings" pitchFamily="2" charset="2"/>
              </a:rPr>
              <a:t>“She shall be called woman (</a:t>
            </a:r>
            <a:r>
              <a:rPr lang="en-US" i="1" dirty="0" err="1">
                <a:sym typeface="Wingdings" pitchFamily="2" charset="2"/>
              </a:rPr>
              <a:t>ishah</a:t>
            </a:r>
            <a:r>
              <a:rPr lang="en-US" dirty="0">
                <a:sym typeface="Wingdings" pitchFamily="2" charset="2"/>
              </a:rPr>
              <a:t>) because she was taken out of man (</a:t>
            </a:r>
            <a:r>
              <a:rPr lang="en-US" i="1" dirty="0" err="1">
                <a:sym typeface="Wingdings" pitchFamily="2" charset="2"/>
              </a:rPr>
              <a:t>ish</a:t>
            </a:r>
            <a:r>
              <a:rPr lang="en-US" dirty="0" smtClean="0">
                <a:sym typeface="Wingdings" pitchFamily="2" charset="2"/>
              </a:rPr>
              <a:t>).” (2:23)</a:t>
            </a:r>
            <a:endParaRPr lang="en-US" dirty="0">
              <a:sym typeface="Wingdings" pitchFamily="2" charset="2"/>
            </a:endParaRPr>
          </a:p>
          <a:p>
            <a:endParaRPr lang="en-US" dirty="0">
              <a:sym typeface="Wingdings" pitchFamily="2" charset="2"/>
            </a:endParaRPr>
          </a:p>
          <a:p>
            <a:r>
              <a:rPr lang="en-US" dirty="0" smtClean="0">
                <a:sym typeface="Wingdings" pitchFamily="2" charset="2"/>
              </a:rPr>
              <a:t>Purpose: </a:t>
            </a:r>
            <a:r>
              <a:rPr lang="en-US" dirty="0">
                <a:sym typeface="Wingdings" pitchFamily="2" charset="2"/>
              </a:rPr>
              <a:t>practical application  “That is why…” (2:24</a:t>
            </a:r>
            <a:r>
              <a:rPr lang="en-US" dirty="0" smtClean="0">
                <a:sym typeface="Wingdings" pitchFamily="2" charset="2"/>
              </a:rPr>
              <a:t>)</a:t>
            </a:r>
            <a:endParaRPr lang="en-US" dirty="0">
              <a:sym typeface="Wingdings" pitchFamily="2" charset="2"/>
            </a:endParaRPr>
          </a:p>
        </p:txBody>
      </p:sp>
    </p:spTree>
    <p:extLst>
      <p:ext uri="{BB962C8B-B14F-4D97-AF65-F5344CB8AC3E}">
        <p14:creationId xmlns:p14="http://schemas.microsoft.com/office/powerpoint/2010/main" val="424254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exegetical notes</a:t>
            </a:r>
            <a:endParaRPr lang="en-US" dirty="0"/>
          </a:p>
        </p:txBody>
      </p:sp>
      <p:sp>
        <p:nvSpPr>
          <p:cNvPr id="3" name="Content Placeholder 2"/>
          <p:cNvSpPr>
            <a:spLocks noGrp="1"/>
          </p:cNvSpPr>
          <p:nvPr>
            <p:ph idx="1"/>
          </p:nvPr>
        </p:nvSpPr>
        <p:spPr/>
        <p:txBody>
          <a:bodyPr/>
          <a:lstStyle/>
          <a:p>
            <a:endParaRPr lang="en-US" dirty="0" smtClean="0"/>
          </a:p>
          <a:p>
            <a:r>
              <a:rPr lang="en-US" dirty="0"/>
              <a:t>The creation mandate and the procreation mandate</a:t>
            </a:r>
          </a:p>
          <a:p>
            <a:endParaRPr lang="en-US" dirty="0"/>
          </a:p>
          <a:p>
            <a:r>
              <a:rPr lang="en-US" dirty="0"/>
              <a:t>“It is </a:t>
            </a:r>
            <a:r>
              <a:rPr lang="en-US" u="sng" dirty="0"/>
              <a:t>not good</a:t>
            </a:r>
            <a:r>
              <a:rPr lang="en-US" dirty="0"/>
              <a:t> that for the man to be alone.” (2:18)</a:t>
            </a:r>
          </a:p>
          <a:p>
            <a:endParaRPr lang="en-US" dirty="0"/>
          </a:p>
        </p:txBody>
      </p:sp>
    </p:spTree>
    <p:extLst>
      <p:ext uri="{BB962C8B-B14F-4D97-AF65-F5344CB8AC3E}">
        <p14:creationId xmlns:p14="http://schemas.microsoft.com/office/powerpoint/2010/main" val="2713169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Christology </a:t>
            </a:r>
            <a:endParaRPr lang="en-US" dirty="0"/>
          </a:p>
        </p:txBody>
      </p:sp>
      <p:sp>
        <p:nvSpPr>
          <p:cNvPr id="3" name="Content Placeholder 2"/>
          <p:cNvSpPr>
            <a:spLocks noGrp="1"/>
          </p:cNvSpPr>
          <p:nvPr>
            <p:ph idx="1"/>
          </p:nvPr>
        </p:nvSpPr>
        <p:spPr/>
        <p:txBody>
          <a:bodyPr>
            <a:normAutofit lnSpcReduction="10000"/>
          </a:bodyPr>
          <a:lstStyle/>
          <a:p>
            <a:r>
              <a:rPr lang="en-US" dirty="0" smtClean="0"/>
              <a:t>First Adam vs. second Adam</a:t>
            </a:r>
          </a:p>
          <a:p>
            <a:endParaRPr lang="en-US" dirty="0" smtClean="0"/>
          </a:p>
          <a:p>
            <a:r>
              <a:rPr lang="en-US" dirty="0" smtClean="0"/>
              <a:t>Self-giving vs. grasping and possessing</a:t>
            </a:r>
          </a:p>
          <a:p>
            <a:endParaRPr lang="en-US" dirty="0"/>
          </a:p>
          <a:p>
            <a:r>
              <a:rPr lang="en-US" dirty="0" smtClean="0"/>
              <a:t>Communion and Eucharist/Lord’s </a:t>
            </a:r>
            <a:r>
              <a:rPr lang="en-US" dirty="0" smtClean="0"/>
              <a:t>Supper</a:t>
            </a:r>
          </a:p>
          <a:p>
            <a:endParaRPr lang="en-US" dirty="0"/>
          </a:p>
          <a:p>
            <a:r>
              <a:rPr lang="en-US" dirty="0" smtClean="0"/>
              <a:t>The ‘spousa</a:t>
            </a:r>
            <a:r>
              <a:rPr lang="en-US" dirty="0" smtClean="0"/>
              <a:t>l meaning of the body’: The body’s “power to express love: precisely that love in which the human person becomes a gift and—through this gift—fulfills the very meaning of his being </a:t>
            </a:r>
            <a:r>
              <a:rPr lang="en-US" smtClean="0"/>
              <a:t>and existence” (28). </a:t>
            </a:r>
            <a:endParaRPr lang="en-US" dirty="0"/>
          </a:p>
        </p:txBody>
      </p:sp>
    </p:spTree>
    <p:extLst>
      <p:ext uri="{BB962C8B-B14F-4D97-AF65-F5344CB8AC3E}">
        <p14:creationId xmlns:p14="http://schemas.microsoft.com/office/powerpoint/2010/main" val="362489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TotalTime>
  <Words>711</Words>
  <Application>Microsoft Office PowerPoint</Application>
  <PresentationFormat>On-screen Show (4:3)</PresentationFormat>
  <Paragraphs>80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Theology of the Body: Creation</vt:lpstr>
      <vt:lpstr>Why listen to the Pope? </vt:lpstr>
      <vt:lpstr>1. Origin and Destiny </vt:lpstr>
      <vt:lpstr>Destiny </vt:lpstr>
      <vt:lpstr>Origin: exegetical notes</vt:lpstr>
      <vt:lpstr>Origin: exegetical notes</vt:lpstr>
      <vt:lpstr>Origin: exegetical notes</vt:lpstr>
      <vt:lpstr>Origin: exegetical notes</vt:lpstr>
      <vt:lpstr>2. Christology </vt:lpstr>
      <vt:lpstr>3. Anthropology: Body and Soul </vt:lpstr>
      <vt:lpstr>Results</vt:lpstr>
      <vt:lpstr>PowerPoint Presentation</vt:lpstr>
      <vt:lpstr>PowerPoint Presentation</vt:lpstr>
      <vt:lpstr>Results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of the Body: Creation</dc:title>
  <dc:creator>Branson Parler</dc:creator>
  <cp:lastModifiedBy>Branson Parler</cp:lastModifiedBy>
  <cp:revision>10</cp:revision>
  <dcterms:created xsi:type="dcterms:W3CDTF">2016-01-18T18:29:48Z</dcterms:created>
  <dcterms:modified xsi:type="dcterms:W3CDTF">2016-01-19T13:48:02Z</dcterms:modified>
</cp:coreProperties>
</file>